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334" r:id="rId16"/>
    <p:sldId id="265" r:id="rId17"/>
    <p:sldId id="333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10"/>
    <p:restoredTop sz="84965"/>
  </p:normalViewPr>
  <p:slideViewPr>
    <p:cSldViewPr snapToGrid="0" snapToObjects="1">
      <p:cViewPr varScale="1">
        <p:scale>
          <a:sx n="82" d="100"/>
          <a:sy n="82" d="100"/>
        </p:scale>
        <p:origin x="141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ejokelly/Spacex-falcon9-updated/blob/master/5%20.eda%20dataviz%20using%20pandas%20and%20matplotlib%20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Joseoh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Okelly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July 22,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2247899"/>
            <a:ext cx="5465689" cy="3929063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creation of Pandas Data frame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/Spacex-falcon9-updated/blob/master/3.%20labs-jupyter-spacex-Data%20wrangling.ipynb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23C760-E326-EF8F-1109-C4B557726380}"/>
              </a:ext>
            </a:extLst>
          </p:cNvPr>
          <p:cNvSpPr txBox="1"/>
          <p:nvPr/>
        </p:nvSpPr>
        <p:spPr>
          <a:xfrm>
            <a:off x="6286500" y="2514600"/>
            <a:ext cx="47498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Hhh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282828"/>
                </a:solidFill>
                <a:effectLst/>
                <a:latin typeface="ArialUnicodeMS" panose="020B0604020202020204" pitchFamily="34" charset="-128"/>
                <a:ea typeface="ArialUnicodeMS" panose="020B0604020202020204" pitchFamily="34" charset="-128"/>
              </a:rPr>
              <a:t>Da</a:t>
            </a:r>
            <a:r>
              <a:rPr lang="en-CA" sz="2000" dirty="0">
                <a:solidFill>
                  <a:srgbClr val="282828"/>
                </a:solidFill>
                <a:latin typeface="ArialUnicodeMS" panose="020B0604020202020204" pitchFamily="34" charset="-128"/>
                <a:ea typeface="ArialUnicodeMS" panose="020B0604020202020204" pitchFamily="34" charset="-128"/>
              </a:rPr>
              <a:t>ta Analysis and Feature Engineering using Pandas and Matplotlib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282828"/>
                </a:solidFill>
                <a:effectLst/>
                <a:latin typeface="ArialUnicodeMS" panose="020B0604020202020204" pitchFamily="34" charset="-128"/>
                <a:ea typeface="ArialUnicodeMS" panose="020B0604020202020204" pitchFamily="34" charset="-128"/>
              </a:rPr>
              <a:t>Exploratory Data Analysis </a:t>
            </a:r>
            <a:endParaRPr lang="en-CA" sz="2000" dirty="0">
              <a:solidFill>
                <a:srgbClr val="282828"/>
              </a:solidFill>
              <a:effectLst/>
              <a:latin typeface="ArialM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rgbClr val="282828"/>
                </a:solidFill>
                <a:effectLst/>
                <a:latin typeface="ArialUnicodeMS" panose="020B0604020202020204" pitchFamily="34" charset="-128"/>
                <a:ea typeface="ArialUnicodeMS" panose="020B0604020202020204" pitchFamily="34" charset="-128"/>
              </a:rPr>
              <a:t>Preparing Data Feature Engineering </a:t>
            </a:r>
          </a:p>
          <a:p>
            <a:pPr marL="0" indent="0">
              <a:buNone/>
            </a:pPr>
            <a:endParaRPr lang="en-CA" sz="2000" dirty="0">
              <a:solidFill>
                <a:srgbClr val="282828"/>
              </a:solidFill>
              <a:latin typeface="ArialUnicodeMS" panose="020B0604020202020204" pitchFamily="34" charset="-128"/>
              <a:ea typeface="ArialUnicodeMS" panose="020B0604020202020204" pitchFamily="34" charset="-128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CA" sz="2000" dirty="0">
              <a:solidFill>
                <a:srgbClr val="282828"/>
              </a:solidFill>
              <a:effectLst/>
              <a:latin typeface="ArialMT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https://github.com/Joejokelly/Spacex-falcon9-updated/blob/master/5%20.eda%20dataviz%20using%20pandas%20and%20matplotlib%20.ipynb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DE2AF-88BC-02B3-8F88-5B61501EF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 with 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en-US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contd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)..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7F0232-671C-8B85-2B12-DF9558763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685586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algn="l"/>
            <a:r>
              <a:rPr lang="en-CA" sz="1600" b="1" i="0" dirty="0">
                <a:effectLst/>
                <a:latin typeface="var(--jp-content-font-family)"/>
              </a:rPr>
              <a:t>Display the names of the unique launch sites in the space mission</a:t>
            </a:r>
          </a:p>
          <a:p>
            <a:pPr algn="l" fontAlgn="t"/>
            <a:r>
              <a:rPr lang="en-CA" sz="1600" b="1" i="0" dirty="0">
                <a:effectLst/>
                <a:latin typeface="var(--jp-code-font-family)"/>
              </a:rPr>
              <a:t>%</a:t>
            </a:r>
            <a:r>
              <a:rPr lang="en-CA" sz="1600" b="1" i="0" dirty="0" err="1">
                <a:effectLst/>
                <a:latin typeface="var(--jp-code-font-family)"/>
              </a:rPr>
              <a:t>sql</a:t>
            </a:r>
            <a:r>
              <a:rPr lang="en-CA" sz="1600" b="0" i="0" dirty="0">
                <a:effectLst/>
                <a:latin typeface="var(--jp-code-font-family)"/>
              </a:rPr>
              <a:t> select distinct </a:t>
            </a:r>
            <a:r>
              <a:rPr lang="en-CA" sz="1600" b="0" i="0" dirty="0" err="1">
                <a:effectLst/>
                <a:latin typeface="var(--jp-code-font-family)"/>
              </a:rPr>
              <a:t>Launch_site</a:t>
            </a:r>
            <a:r>
              <a:rPr lang="en-CA" sz="1600" b="0" i="0" dirty="0">
                <a:effectLst/>
                <a:latin typeface="var(--jp-code-font-family)"/>
              </a:rPr>
              <a:t> as </a:t>
            </a:r>
            <a:r>
              <a:rPr lang="en-CA" sz="1600" b="0" i="0" dirty="0" err="1">
                <a:effectLst/>
                <a:latin typeface="var(--jp-code-font-family)"/>
              </a:rPr>
              <a:t>Launch_site</a:t>
            </a:r>
            <a:r>
              <a:rPr lang="en-CA" sz="1600" b="0" i="0" dirty="0">
                <a:effectLst/>
                <a:latin typeface="var(--jp-code-font-family)"/>
              </a:rPr>
              <a:t> from SPACEXTABLE;</a:t>
            </a:r>
          </a:p>
          <a:p>
            <a:pPr algn="l" fontAlgn="t"/>
            <a:endParaRPr lang="en-CA" sz="1600" b="0" i="0" dirty="0">
              <a:effectLst/>
              <a:latin typeface="var(--jp-code-font-family)"/>
            </a:endParaRPr>
          </a:p>
          <a:p>
            <a:pPr algn="l"/>
            <a:r>
              <a:rPr lang="en-CA" sz="1600" b="1" i="0" dirty="0">
                <a:effectLst/>
                <a:latin typeface="var(--jp-content-font-family)"/>
              </a:rPr>
              <a:t>Display 5 records where launch sites begin with the string 'CCA'</a:t>
            </a:r>
          </a:p>
          <a:p>
            <a:pPr algn="l" fontAlgn="t"/>
            <a:r>
              <a:rPr lang="en-CA" sz="1600" b="1" i="0" dirty="0">
                <a:effectLst/>
                <a:latin typeface="var(--jp-code-font-family)"/>
              </a:rPr>
              <a:t>%</a:t>
            </a:r>
            <a:r>
              <a:rPr lang="en-CA" sz="1600" b="1" i="0" dirty="0" err="1">
                <a:effectLst/>
                <a:latin typeface="var(--jp-code-font-family)"/>
              </a:rPr>
              <a:t>sql</a:t>
            </a:r>
            <a:r>
              <a:rPr lang="en-CA" sz="1600" b="0" i="0" dirty="0">
                <a:effectLst/>
                <a:latin typeface="var(--jp-code-font-family)"/>
              </a:rPr>
              <a:t> select * from '</a:t>
            </a:r>
            <a:r>
              <a:rPr lang="en-CA" sz="1600" b="0" i="0" dirty="0" err="1">
                <a:effectLst/>
                <a:latin typeface="var(--jp-code-font-family)"/>
              </a:rPr>
              <a:t>spacextbl</a:t>
            </a:r>
            <a:r>
              <a:rPr lang="en-CA" sz="1600" b="0" i="0" dirty="0">
                <a:effectLst/>
                <a:latin typeface="var(--jp-code-font-family)"/>
              </a:rPr>
              <a:t>' where </a:t>
            </a:r>
            <a:r>
              <a:rPr lang="en-CA" sz="1600" b="0" i="0" dirty="0" err="1">
                <a:effectLst/>
                <a:latin typeface="var(--jp-code-font-family)"/>
              </a:rPr>
              <a:t>Launch_site</a:t>
            </a:r>
            <a:r>
              <a:rPr lang="en-CA" sz="1600" b="0" i="0" dirty="0">
                <a:effectLst/>
                <a:latin typeface="var(--jp-code-font-family)"/>
              </a:rPr>
              <a:t> like 'CCA%' limit 5</a:t>
            </a:r>
          </a:p>
          <a:p>
            <a:pPr algn="l" fontAlgn="t"/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algn="l"/>
            <a:r>
              <a:rPr lang="en-CA" sz="1600" b="1" i="0" dirty="0">
                <a:effectLst/>
                <a:latin typeface="var(--jp-content-font-family)"/>
              </a:rPr>
              <a:t>Display the total payload mass carried by boosters launched by NASA (CRS)</a:t>
            </a:r>
          </a:p>
          <a:p>
            <a:pPr algn="l" fontAlgn="t"/>
            <a:r>
              <a:rPr lang="en-CA" sz="1600" b="0" i="1" dirty="0">
                <a:effectLst/>
                <a:latin typeface="var(--jp-code-font-family)"/>
              </a:rPr>
              <a:t>#%</a:t>
            </a:r>
            <a:r>
              <a:rPr lang="en-CA" sz="1600" b="0" i="1" dirty="0" err="1">
                <a:effectLst/>
                <a:latin typeface="var(--jp-code-font-family)"/>
              </a:rPr>
              <a:t>sql</a:t>
            </a:r>
            <a:r>
              <a:rPr lang="en-CA" sz="1600" b="0" i="1" dirty="0">
                <a:effectLst/>
                <a:latin typeface="var(--jp-code-font-family)"/>
              </a:rPr>
              <a:t> select sum(</a:t>
            </a:r>
            <a:r>
              <a:rPr lang="en-CA" sz="1600" b="0" i="1" dirty="0" err="1">
                <a:effectLst/>
                <a:latin typeface="var(--jp-code-font-family)"/>
              </a:rPr>
              <a:t>payload_mass_kg</a:t>
            </a:r>
            <a:r>
              <a:rPr lang="en-CA" sz="1600" b="0" i="1" dirty="0">
                <a:effectLst/>
                <a:latin typeface="var(--jp-code-font-family)"/>
              </a:rPr>
              <a:t>) as </a:t>
            </a:r>
            <a:r>
              <a:rPr lang="en-CA" sz="1600" b="0" i="1" dirty="0" err="1">
                <a:effectLst/>
                <a:latin typeface="var(--jp-code-font-family)"/>
              </a:rPr>
              <a:t>payload_mass</a:t>
            </a:r>
            <a:r>
              <a:rPr lang="en-CA" sz="1600" b="0" i="1" dirty="0">
                <a:effectLst/>
                <a:latin typeface="var(--jp-code-font-family)"/>
              </a:rPr>
              <a:t> from 'SPACEXTBL' </a:t>
            </a:r>
            <a:r>
              <a:rPr lang="en-CA" sz="1600" b="1" i="0" dirty="0">
                <a:effectLst/>
                <a:latin typeface="var(--jp-code-font-family)"/>
              </a:rPr>
              <a:t>%</a:t>
            </a:r>
            <a:r>
              <a:rPr lang="en-CA" sz="1600" b="1" i="0" dirty="0" err="1">
                <a:effectLst/>
                <a:latin typeface="var(--jp-code-font-family)"/>
              </a:rPr>
              <a:t>sql</a:t>
            </a:r>
            <a:r>
              <a:rPr lang="en-CA" sz="1600" b="0" i="0" dirty="0">
                <a:effectLst/>
                <a:latin typeface="var(--jp-code-font-family)"/>
              </a:rPr>
              <a:t> SELECT SUM(PAYLOAD_MASS__KG_) as "Total Payload KG)", Customer FROM 'SPACEXTBL' WHERE Customer = 'NASA (CRS)’;</a:t>
            </a: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dirty="0"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dirty="0"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marL="0" indent="0" algn="l" fontAlgn="t">
              <a:buNone/>
            </a:pPr>
            <a:endParaRPr lang="en-CA" sz="1600" b="0" i="0" dirty="0">
              <a:effectLst/>
              <a:latin typeface="var(--jp-code-font-family)"/>
            </a:endParaRPr>
          </a:p>
          <a:p>
            <a:pPr algn="l"/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AFC18-9AD7-F499-EE82-03EF5546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Sql</a:t>
            </a:r>
            <a:r>
              <a:rPr lang="en-US" dirty="0"/>
              <a:t> contd..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A9C1E-E5C5-AC3D-535E-6C0E9406F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Display average payload mass carried by booster version F9 v1.1</a:t>
            </a:r>
          </a:p>
          <a:p>
            <a:pPr algn="l" fontAlgn="t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%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avg(PAYLOAD_MASS__KG_) as "Average mass kg", customer </a:t>
            </a:r>
            <a:r>
              <a:rPr lang="en-CA" sz="1400" b="0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Booster_Version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FROM 'SPACEXTBL' WHERE </a:t>
            </a:r>
            <a:r>
              <a:rPr lang="en-CA" sz="1400" b="0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Booster_Version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LIKE 'F9 v1.1%’;</a:t>
            </a:r>
          </a:p>
          <a:p>
            <a:pPr algn="l" fontAlgn="t"/>
            <a:endParaRPr lang="en-CA" sz="1400" b="0" i="0" dirty="0"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l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 the date when the first 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succesful</a:t>
            </a:r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landing outcome in ground pad was 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acheived</a:t>
            </a:r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algn="l" fontAlgn="t"/>
            <a:r>
              <a:rPr lang="en-CA" sz="1400" b="1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%</a:t>
            </a:r>
            <a:r>
              <a:rPr lang="en-CA" sz="14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SELECT min(date) FROM 'SPACEXTBL' WHERE "</a:t>
            </a:r>
            <a:r>
              <a:rPr lang="en-CA" sz="1400" b="0" i="0" dirty="0" err="1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Landing_outcome</a:t>
            </a:r>
            <a:r>
              <a:rPr lang="en-CA" sz="1400" b="0" i="0" dirty="0"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" = "Success (ground pad)"</a:t>
            </a:r>
            <a:endParaRPr lang="en-US" sz="4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github.com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Joejokelly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/Spacex-falcon9-updated/blob/master/4.%20jupyter-labs-eda-sql-coursera_sqllite.ipynb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9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48130" y="1392338"/>
            <a:ext cx="10130202" cy="4927012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 collection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api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webscraping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Falcon 9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 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coursera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sqlite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dataviz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using pandas and matplotlib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launch site locations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Build Interactive Dashboard –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Mchine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Learning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Preductions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Summary of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Visual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Analsis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Predictive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23987" y="1921791"/>
            <a:ext cx="9440228" cy="3612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80C76A-3B65-B59C-A431-CA325CE93F09}"/>
              </a:ext>
            </a:extLst>
          </p:cNvPr>
          <p:cNvSpPr txBox="1"/>
          <p:nvPr/>
        </p:nvSpPr>
        <p:spPr>
          <a:xfrm>
            <a:off x="5532895" y="31616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1EA080-27CC-EBE3-E85C-B429307D6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50" y="1549399"/>
            <a:ext cx="11779250" cy="447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Restful webservices, using Get request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Spacecx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The request was later stored for processing using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Restful webservices, using Get request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Spacecx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performed to Falcon9 historical records.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86400" y="1773238"/>
            <a:ext cx="6705600" cy="422592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(Restful call using get parameter)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request is decoded by pandas data frame and it is stored for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processing.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/Spacex-falcon9-updated/blob/master/1.%20jupyter-labs-spacex-data-collection-api.ipynb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EB16BF-ADB5-5BB5-AC59-D70BEF0A5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558" y="1800225"/>
            <a:ext cx="7275284" cy="422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170290" cy="437466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performed using historical launch records using Beautiful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utilility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next the Data frame is created by passing the Launch HTML file.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/Spacex-falcon9-updated/blob/master/2.%20jupyter-labs-webscraping%20Falcon%209.ipynb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 dirty="0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524137-FCAB-72DE-B721-D6F9703F7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67" y="1960075"/>
            <a:ext cx="5872409" cy="42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804</TotalTime>
  <Words>1692</Words>
  <Application>Microsoft Macintosh PowerPoint</Application>
  <PresentationFormat>Widescreen</PresentationFormat>
  <Paragraphs>298</Paragraphs>
  <Slides>49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61" baseType="lpstr">
      <vt:lpstr>ArialUnicodeMS</vt:lpstr>
      <vt:lpstr>Abadi</vt:lpstr>
      <vt:lpstr>Arial</vt:lpstr>
      <vt:lpstr>ArialMT</vt:lpstr>
      <vt:lpstr>Calibri</vt:lpstr>
      <vt:lpstr>Calibri Light</vt:lpstr>
      <vt:lpstr>IBM Plex Mono SemiBold</vt:lpstr>
      <vt:lpstr>IBM Plex Mono Text</vt:lpstr>
      <vt:lpstr>var(--jp-code-font-family)</vt:lpstr>
      <vt:lpstr>var(--jp-content-font-family)</vt:lpstr>
      <vt:lpstr>Verdana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EDA with sql (contd)..</vt:lpstr>
      <vt:lpstr>PowerPoint Presentation</vt:lpstr>
      <vt:lpstr>Sql contd..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Joe Okelly</cp:lastModifiedBy>
  <cp:revision>231</cp:revision>
  <dcterms:created xsi:type="dcterms:W3CDTF">2021-04-29T18:58:34Z</dcterms:created>
  <dcterms:modified xsi:type="dcterms:W3CDTF">2024-07-24T04:22:20Z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